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7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овое поле 1"/>
          <p:cNvSpPr/>
          <p:nvPr/>
        </p:nvSpPr>
        <p:spPr>
          <a:xfrm>
            <a:off x="4109760" y="404640"/>
            <a:ext cx="4769280" cy="488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Times New Roman"/>
              </a:rPr>
              <a:t>Огромное солнце не делим на части,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Times New Roman"/>
              </a:rPr>
              <a:t>И вечную землю нельзя поделить.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Times New Roman"/>
              </a:rPr>
              <a:t>А капельку счастья, вниманья, участья, ты можешь, ты должен друзьям подарить</a:t>
            </a:r>
            <a:endParaRPr b="0" lang="ru-RU" sz="4000" spc="-1" strike="noStrike">
              <a:latin typeface="Arial"/>
            </a:endParaRPr>
          </a:p>
        </p:txBody>
      </p:sp>
      <p:pic>
        <p:nvPicPr>
          <p:cNvPr id="42" name="Изображение 99" descr=""/>
          <p:cNvPicPr/>
          <p:nvPr/>
        </p:nvPicPr>
        <p:blipFill>
          <a:blip r:embed="rId1"/>
          <a:stretch/>
        </p:blipFill>
        <p:spPr>
          <a:xfrm>
            <a:off x="107280" y="-602640"/>
            <a:ext cx="4002840" cy="496656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Текстовое поле 100"/>
          <p:cNvSpPr/>
          <p:nvPr/>
        </p:nvSpPr>
        <p:spPr>
          <a:xfrm>
            <a:off x="2031840" y="2136600"/>
            <a:ext cx="6879960" cy="2976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5400" spc="-1" strike="noStrike">
                <a:solidFill>
                  <a:srgbClr val="000000"/>
                </a:solidFill>
                <a:latin typeface="Times New Roman"/>
              </a:rPr>
              <a:t>ПОВТОРИМ  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5400" spc="-1" strike="noStrike">
                <a:solidFill>
                  <a:srgbClr val="000000"/>
                </a:solidFill>
                <a:latin typeface="Times New Roman"/>
              </a:rPr>
              <a:t>ПОЗНАКОМИМСЯ   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5400" spc="-1" strike="noStrike">
                <a:solidFill>
                  <a:srgbClr val="000000"/>
                </a:solidFill>
                <a:latin typeface="Times New Roman"/>
              </a:rPr>
              <a:t>ПРОАНАЛИЗИРУЕМ</a:t>
            </a:r>
            <a:r>
              <a:rPr b="0" lang="en-US" sz="5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5400" spc="-1" strike="noStrike">
                <a:solidFill>
                  <a:srgbClr val="000000"/>
                </a:solidFill>
                <a:latin typeface="Times New Roman"/>
              </a:rPr>
              <a:t>ОПРЕДЕЛИМ 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Изображение 114" descr=""/>
          <p:cNvPicPr/>
          <p:nvPr/>
        </p:nvPicPr>
        <p:blipFill>
          <a:blip r:embed="rId1"/>
          <a:stretch/>
        </p:blipFill>
        <p:spPr>
          <a:xfrm>
            <a:off x="0" y="-74160"/>
            <a:ext cx="9143640" cy="693144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Текстовое поле 1"/>
          <p:cNvSpPr/>
          <p:nvPr/>
        </p:nvSpPr>
        <p:spPr>
          <a:xfrm>
            <a:off x="443160" y="116280"/>
            <a:ext cx="8597520" cy="525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000000"/>
                </a:solidFill>
                <a:latin typeface="Arial"/>
              </a:rPr>
              <a:t>Весёлый, добрый смех часто используется в детской и взрослой литературе. 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000000"/>
                </a:solidFill>
                <a:latin typeface="Arial"/>
              </a:rPr>
              <a:t>Такие произведения интересно читать, они поднимают настроение и с юмором рассказывают о сложных и серьёзных проблемах. Герой юмористических произведений обычно попадает в нелепую ситуацию. Автор, наблюдая за приключениями персонажа, помогает читателю сделать вывод. Юмористические произведения не только увлекательны, но и поучительны.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Текстовое поле 1"/>
          <p:cNvSpPr/>
          <p:nvPr/>
        </p:nvSpPr>
        <p:spPr>
          <a:xfrm>
            <a:off x="344160" y="116280"/>
            <a:ext cx="8696520" cy="525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latin typeface="Arial"/>
              </a:rPr>
              <a:t>Герой юмористического рассказа – это действующее лицо юмористического произведения. Он попадает в смешные, нелепые ситуации, которые нередко сам и провоцирует.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3200" spc="-1" strike="noStrike">
                <a:solidFill>
                  <a:srgbClr val="000000"/>
                </a:solidFill>
                <a:latin typeface="Arial"/>
              </a:rPr>
              <a:t>Герой юмористического рассказа узнаваем читателем, таких людей он часто видит в жизни, в семье, иногда и сам ведет себя подобным образом. Черты героя собирательны, автор по-доброму посмеивается над ними.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овое поле 108"/>
          <p:cNvSpPr/>
          <p:nvPr/>
        </p:nvSpPr>
        <p:spPr>
          <a:xfrm>
            <a:off x="468000" y="188640"/>
            <a:ext cx="7598520" cy="3441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SimSun"/>
              </a:rPr>
              <a:t>Автопортре́т </a:t>
            </a:r>
            <a:endParaRPr b="0" lang="ru-RU" sz="3200" spc="-1" strike="noStrike">
              <a:latin typeface="Arial"/>
            </a:endParaRPr>
          </a:p>
          <a:p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SimSun"/>
              </a:rPr>
              <a:t>(от «автор» и «портрет») — портрет самого себя. Обычно имеется в виду живописное изображение; однако автопортреты бывают и скульптурные, литературные, фото- и кинематографические и т. д.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SimSun"/>
              </a:rPr>
              <a:t> 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SimSun"/>
              </a:rPr>
              <a:t>Портрет человека красным мелом   признан как автопортрет Леонардо да Винчи.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овое поле 99"/>
          <p:cNvSpPr/>
          <p:nvPr/>
        </p:nvSpPr>
        <p:spPr>
          <a:xfrm>
            <a:off x="324000" y="692640"/>
            <a:ext cx="8537760" cy="5452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Times New Roman"/>
                <a:ea typeface="SimSun"/>
              </a:rPr>
              <a:t>1. 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SimSun"/>
              </a:rPr>
              <a:t>Постарайтесь лаконично</a:t>
            </a:r>
            <a:endParaRPr b="0" lang="ru-RU" sz="4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4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Times New Roman"/>
                <a:ea typeface="SimSun"/>
              </a:rPr>
              <a:t>2. Уже прошло пол-урока</a:t>
            </a:r>
            <a:endParaRPr b="0" lang="ru-RU" sz="4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4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Times New Roman"/>
                <a:ea typeface="SimSun"/>
              </a:rPr>
              <a:t>3. Свою речь </a:t>
            </a:r>
            <a:endParaRPr b="0" lang="ru-RU" sz="4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4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Times New Roman"/>
                <a:ea typeface="SimSun"/>
              </a:rPr>
              <a:t>4. Людмила Аркадьевна открыла тетрадь,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Текстовое поле 99"/>
          <p:cNvSpPr/>
          <p:nvPr/>
        </p:nvSpPr>
        <p:spPr>
          <a:xfrm>
            <a:off x="468000" y="188640"/>
            <a:ext cx="8148600" cy="30636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r>
              <a:rPr b="0" lang="ru-RU" sz="4400" spc="-1" strike="noStrike">
                <a:solidFill>
                  <a:srgbClr val="000000"/>
                </a:solidFill>
                <a:latin typeface="Times New Roman"/>
                <a:ea typeface="SimSun"/>
              </a:rPr>
              <a:t>1. 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SimSun"/>
              </a:rPr>
              <a:t>Прочитай, как учительница объяснила детям, что такое портрет.</a:t>
            </a:r>
            <a:endParaRPr b="0" lang="ru-RU" sz="4400" spc="-1" strike="noStrike">
              <a:latin typeface="Arial"/>
            </a:endParaRPr>
          </a:p>
          <a:p>
            <a:r>
              <a:rPr b="0" lang="ru-RU" sz="4400" spc="-1" strike="noStrike">
                <a:solidFill>
                  <a:srgbClr val="000000"/>
                </a:solidFill>
                <a:latin typeface="Times New Roman"/>
                <a:ea typeface="SimSun"/>
              </a:rPr>
              <a:t>2. 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SimSun"/>
              </a:rPr>
              <a:t>Найди в тексте, что делал Витя, когда услышит какую-нибудь шутку. </a:t>
            </a:r>
            <a:endParaRPr b="0" lang="ru-RU" sz="4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Times New Roman"/>
                <a:ea typeface="SimSun"/>
              </a:rPr>
              <a:t>3. 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SimSun"/>
              </a:rPr>
              <a:t>Найти и прочитать диалог  Ани и Вити, не используя слова автора. 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Текстовое поле 108"/>
          <p:cNvSpPr/>
          <p:nvPr/>
        </p:nvSpPr>
        <p:spPr>
          <a:xfrm>
            <a:off x="251640" y="260280"/>
            <a:ext cx="8734680" cy="30495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r>
              <a:rPr b="1" lang="en-US" sz="4400" spc="-1" strike="noStrike">
                <a:solidFill>
                  <a:srgbClr val="0000ff"/>
                </a:solidFill>
                <a:latin typeface="Times New Roman"/>
                <a:ea typeface="SimSun"/>
              </a:rPr>
              <a:t>Чужим умом век не проживёшь.</a:t>
            </a:r>
            <a:endParaRPr b="0" lang="ru-RU" sz="4400" spc="-1" strike="noStrike">
              <a:latin typeface="Arial"/>
            </a:endParaRPr>
          </a:p>
          <a:p>
            <a:r>
              <a:rPr b="1" lang="en-US" sz="4400" spc="-1" strike="noStrike">
                <a:solidFill>
                  <a:srgbClr val="0000ff"/>
                </a:solidFill>
                <a:latin typeface="Times New Roman"/>
                <a:ea typeface="SimSun"/>
              </a:rPr>
              <a:t>Не всяк умён, кто с головою.</a:t>
            </a:r>
            <a:endParaRPr b="0" lang="ru-RU" sz="4400" spc="-1" strike="noStrike">
              <a:latin typeface="Arial"/>
            </a:endParaRPr>
          </a:p>
          <a:p>
            <a:r>
              <a:rPr b="1" lang="en-US" sz="4400" spc="-1" strike="noStrike">
                <a:solidFill>
                  <a:srgbClr val="0000ff"/>
                </a:solidFill>
                <a:latin typeface="Times New Roman"/>
                <a:ea typeface="SimSun"/>
              </a:rPr>
              <a:t> </a:t>
            </a:r>
            <a:r>
              <a:rPr b="1" lang="en-US" sz="4400" spc="-1" strike="noStrike">
                <a:solidFill>
                  <a:srgbClr val="00b050"/>
                </a:solidFill>
                <a:latin typeface="Times New Roman"/>
                <a:ea typeface="SimSun"/>
              </a:rPr>
              <a:t>Меньше  знаешь -  крепче   спишь.</a:t>
            </a:r>
            <a:endParaRPr b="0" lang="ru-RU" sz="4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4400" spc="-1" strike="noStrike">
                <a:solidFill>
                  <a:srgbClr val="00b050"/>
                </a:solidFill>
                <a:latin typeface="Times New Roman"/>
                <a:ea typeface="SimSun"/>
              </a:rPr>
              <a:t>Труд человека кормит, а лень портит.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Изображение 113" descr=""/>
          <p:cNvPicPr/>
          <p:nvPr/>
        </p:nvPicPr>
        <p:blipFill>
          <a:blip r:embed="rId1"/>
          <a:stretch/>
        </p:blipFill>
        <p:spPr>
          <a:xfrm>
            <a:off x="71280" y="0"/>
            <a:ext cx="9073080" cy="685836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Текстовое поле 1"/>
          <p:cNvSpPr/>
          <p:nvPr/>
        </p:nvSpPr>
        <p:spPr>
          <a:xfrm>
            <a:off x="176400" y="188640"/>
            <a:ext cx="8920800" cy="6477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1.ПОЗНАКОМИЛИСЬ   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2. САМЫМ ИНТЕРЕСНЫМ ДЛЯ МЕНЯ БЫЛО ЗАДАНИЕ 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4.САМЫМ ТРУДНЫМ  ДЛЯ МЕНЯ БЫЛО ЗАДАНИЕ 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5.НА УРОКЕ Я РАБОТАЛ  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6.МАТЕРИАЛ УРОКА БЫЛ  (ПОНЯТЕН/НЕПОНЯТЕН) 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ПОДБЕРИТЕ ВЫРАЖЕНИЕ, СООТВЕТСТВУЮЩЕЕ ВАШЕМУ ВОСПРИЯТИЮ 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Текстовое поле 1"/>
          <p:cNvSpPr/>
          <p:nvPr/>
        </p:nvSpPr>
        <p:spPr>
          <a:xfrm>
            <a:off x="251640" y="260280"/>
            <a:ext cx="8210880" cy="60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000000"/>
                </a:solidFill>
                <a:latin typeface="Arial"/>
              </a:rPr>
              <a:t>1.Географию со мной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000000"/>
                </a:solidFill>
                <a:latin typeface="Arial"/>
              </a:rPr>
              <a:t>Изучают в школе дети,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000000"/>
                </a:solidFill>
                <a:latin typeface="Arial"/>
              </a:rPr>
              <a:t>Дай порядок букв иной —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000000"/>
                </a:solidFill>
                <a:latin typeface="Arial"/>
              </a:rPr>
              <a:t>И найдешь меня в буфете. 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000000"/>
                </a:solidFill>
                <a:latin typeface="Arial"/>
              </a:rPr>
              <a:t>2.Я в пруду живу, жирею.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000000"/>
                </a:solidFill>
                <a:latin typeface="Arial"/>
              </a:rPr>
              <a:t>Переставьте буквы – вмиг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000000"/>
                </a:solidFill>
                <a:latin typeface="Arial"/>
              </a:rPr>
              <a:t>Превращусь я и в аллеи,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3600" spc="-1" strike="noStrike">
                <a:solidFill>
                  <a:srgbClr val="000000"/>
                </a:solidFill>
                <a:latin typeface="Arial"/>
              </a:rPr>
              <a:t>И в лужайки, и в цветник. 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Текстовое поле 1"/>
          <p:cNvSpPr/>
          <p:nvPr/>
        </p:nvSpPr>
        <p:spPr>
          <a:xfrm>
            <a:off x="251640" y="-27360"/>
            <a:ext cx="8210880" cy="60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3.Его откроешь - и вода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Из него польётся.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Добавишь «Э» - и тогда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В кинотеатре он найдётся.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4.С буквой «С» - время года, когда оживает вся природа,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Без буквы «С» - город, воспетый в вальсах композитора Штрауса.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Текстовое поле 1"/>
          <p:cNvSpPr/>
          <p:nvPr/>
        </p:nvSpPr>
        <p:spPr>
          <a:xfrm>
            <a:off x="187920" y="116280"/>
            <a:ext cx="8767800" cy="476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5.С буквой «Г» я высока,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Упираюсь в облака,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Ну а с «Н» легко и просто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Превращаюсь в дом зверька.  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40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6. С буквой «К» – фигура без углов,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С буквой «Д» – дружить с тобой готов. 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овое поле 100"/>
          <p:cNvSpPr/>
          <p:nvPr/>
        </p:nvSpPr>
        <p:spPr>
          <a:xfrm>
            <a:off x="395640" y="260280"/>
            <a:ext cx="8419680" cy="44510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r>
              <a:rPr b="1" lang="en-US" sz="4000" spc="-1" strike="noStrike">
                <a:solidFill>
                  <a:srgbClr val="000000"/>
                </a:solidFill>
                <a:latin typeface="Times New Roman"/>
              </a:rPr>
              <a:t>7</a:t>
            </a:r>
            <a:r>
              <a:rPr b="1" lang="ru-RU" sz="4000" spc="-1" strike="noStrike">
                <a:solidFill>
                  <a:srgbClr val="000000"/>
                </a:solidFill>
                <a:latin typeface="Times New Roman"/>
              </a:rPr>
              <a:t>. </a:t>
            </a:r>
            <a:r>
              <a:rPr b="1" lang="en-US" sz="4000" spc="-1" strike="noStrike">
                <a:solidFill>
                  <a:srgbClr val="000000"/>
                </a:solidFill>
                <a:latin typeface="Times New Roman"/>
              </a:rPr>
              <a:t>Из писка птиц мой первый слог возьмите,</a:t>
            </a:r>
            <a:endParaRPr b="0" lang="ru-RU" sz="4000" spc="-1" strike="noStrike">
              <a:latin typeface="Arial"/>
            </a:endParaRPr>
          </a:p>
          <a:p>
            <a:r>
              <a:rPr b="1" lang="en-US" sz="4000" spc="-1" strike="noStrike">
                <a:solidFill>
                  <a:srgbClr val="000000"/>
                </a:solidFill>
                <a:latin typeface="Times New Roman"/>
              </a:rPr>
              <a:t>Второй -  с бараньей головы,</a:t>
            </a:r>
            <a:endParaRPr b="0" lang="ru-RU" sz="4000" spc="-1" strike="noStrike">
              <a:latin typeface="Arial"/>
            </a:endParaRPr>
          </a:p>
          <a:p>
            <a:r>
              <a:rPr b="1" lang="en-US" sz="4000" spc="-1" strike="noStrike">
                <a:solidFill>
                  <a:srgbClr val="000000"/>
                </a:solidFill>
                <a:latin typeface="Times New Roman"/>
              </a:rPr>
              <a:t>Откройте печь и там найдите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4000" spc="-1" strike="noStrike">
                <a:solidFill>
                  <a:srgbClr val="000000"/>
                </a:solidFill>
                <a:latin typeface="Times New Roman"/>
              </a:rPr>
              <a:t>То, что не раз едали вы. 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4000" spc="-1" strike="noStrike">
                <a:solidFill>
                  <a:srgbClr val="000000"/>
                </a:solidFill>
                <a:latin typeface="Times New Roman"/>
              </a:rPr>
              <a:t>8. Первый слог найдешь средь нот,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4000" spc="-1" strike="noStrike">
                <a:solidFill>
                  <a:srgbClr val="000000"/>
                </a:solidFill>
                <a:latin typeface="Times New Roman"/>
              </a:rPr>
              <a:t>А второе - бык несет.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4000" spc="-1" strike="noStrike">
                <a:solidFill>
                  <a:srgbClr val="000000"/>
                </a:solidFill>
                <a:latin typeface="Times New Roman"/>
              </a:rPr>
              <a:t>Хочешь целое найти,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4000" spc="-1" strike="noStrike">
                <a:solidFill>
                  <a:srgbClr val="000000"/>
                </a:solidFill>
                <a:latin typeface="Times New Roman"/>
              </a:rPr>
              <a:t>Так ищи его в пути.</a:t>
            </a:r>
            <a:r>
              <a:rPr b="1" lang="en-US" sz="3600" spc="-1" strike="noStrike">
                <a:solidFill>
                  <a:srgbClr val="e36c09"/>
                </a:solidFill>
                <a:latin typeface="Times New Roman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овое поле 1"/>
          <p:cNvSpPr/>
          <p:nvPr/>
        </p:nvSpPr>
        <p:spPr>
          <a:xfrm>
            <a:off x="469440" y="404640"/>
            <a:ext cx="8228520" cy="224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800" spc="-1" strike="noStrike">
                <a:solidFill>
                  <a:srgbClr val="000000"/>
                </a:solidFill>
                <a:latin typeface="Arial"/>
              </a:rPr>
              <a:t>В них листочки спят на ветке, </a:t>
            </a:r>
            <a:endParaRPr b="0" lang="ru-RU" sz="4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800" spc="-1" strike="noStrike">
                <a:solidFill>
                  <a:srgbClr val="000000"/>
                </a:solidFill>
                <a:latin typeface="Arial"/>
              </a:rPr>
              <a:t>Чтоб весной раскрыться вновь,</a:t>
            </a:r>
            <a:endParaRPr b="0" lang="ru-RU" sz="4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ru-RU" sz="4800" spc="-1" strike="noStrike">
                <a:solidFill>
                  <a:srgbClr val="000000"/>
                </a:solidFill>
                <a:latin typeface="Arial"/>
              </a:rPr>
              <a:t>И они же в человеке </a:t>
            </a:r>
            <a:endParaRPr b="0" lang="ru-RU" sz="4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800" spc="-1" strike="noStrike">
                <a:solidFill>
                  <a:srgbClr val="000000"/>
                </a:solidFill>
                <a:latin typeface="Arial"/>
              </a:rPr>
              <a:t>Чистят и фильтруют кровь.</a:t>
            </a:r>
            <a:r>
              <a:rPr b="0" lang="ru-RU" sz="4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Текстовое поле 100"/>
          <p:cNvSpPr/>
          <p:nvPr/>
        </p:nvSpPr>
        <p:spPr>
          <a:xfrm>
            <a:off x="468000" y="620280"/>
            <a:ext cx="8675640" cy="19630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8800" spc="-1" strike="noStrike">
                <a:solidFill>
                  <a:srgbClr val="c00000"/>
                </a:solidFill>
                <a:latin typeface="Times New Roman"/>
              </a:rPr>
              <a:t>АВТОМОБИЛЬ - МОБ + ПОРТ </a:t>
            </a:r>
            <a:endParaRPr b="0" lang="ru-RU" sz="8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8800" spc="-1" strike="noStrike">
                <a:solidFill>
                  <a:srgbClr val="c00000"/>
                </a:solidFill>
                <a:latin typeface="Times New Roman"/>
              </a:rPr>
              <a:t>- ИЛЬ + ЕТ</a:t>
            </a:r>
            <a:endParaRPr b="0" lang="ru-RU" sz="8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6"/>
          <p:cNvSpPr/>
          <p:nvPr/>
        </p:nvSpPr>
        <p:spPr>
          <a:xfrm>
            <a:off x="4407480" y="476640"/>
            <a:ext cx="37152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/>
              </a:contourClr>
            </a:sp3d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US" sz="5400" spc="-1" strike="noStrike">
                <a:solidFill>
                  <a:srgbClr val="ffff00"/>
                </a:solidFill>
                <a:latin typeface="Arial"/>
              </a:rPr>
              <a:t> 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51" name="Текстовое поле 1"/>
          <p:cNvSpPr/>
          <p:nvPr/>
        </p:nvSpPr>
        <p:spPr>
          <a:xfrm>
            <a:off x="1043280" y="404640"/>
            <a:ext cx="7116120" cy="183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ffffff"/>
                </a:solidFill>
                <a:latin typeface="Arial"/>
              </a:rPr>
              <a:t>Характеристика героев юмористических произведений 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ffffff"/>
                </a:solidFill>
                <a:latin typeface="Arial"/>
              </a:rPr>
              <a:t>на примере рассказа Леонида  Давидовича  Каминского "Автопортрет"</a:t>
            </a:r>
            <a:endParaRPr b="0" lang="ru-RU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LibreOffice/7.2.2.2$Windows_x86 LibreOffice_project/02b2acce88a210515b4a5bb2e46cbfb63fe97d56</Application>
  <AppVersion>15.0000</AppVersion>
  <Words>3156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2015-11-17T16:56:00Z</dcterms:created>
  <dc:creator>Еленга Берюхова</dc:creator>
  <dc:description/>
  <dc:language>ru-RU</dc:language>
  <cp:lastModifiedBy/>
  <dcterms:modified xsi:type="dcterms:W3CDTF">2024-03-03T18:35:24Z</dcterms:modified>
  <cp:revision>17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D82D6C64EDA648FF9E7D913CF62EA996_13</vt:lpwstr>
  </property>
  <property fmtid="{D5CDD505-2E9C-101B-9397-08002B2CF9AE}" pid="3" name="KSOProductBuildVer">
    <vt:lpwstr>1049-12.2.0.13431</vt:lpwstr>
  </property>
  <property fmtid="{D5CDD505-2E9C-101B-9397-08002B2CF9AE}" pid="4" name="PresentationFormat">
    <vt:lpwstr>Экран (4:3)</vt:lpwstr>
  </property>
  <property fmtid="{D5CDD505-2E9C-101B-9397-08002B2CF9AE}" pid="5" name="Slides">
    <vt:i4>20</vt:i4>
  </property>
</Properties>
</file>